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69" r:id="rId16"/>
    <p:sldId id="272" r:id="rId17"/>
    <p:sldId id="273"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599" autoAdjust="0"/>
  </p:normalViewPr>
  <p:slideViewPr>
    <p:cSldViewPr snapToGrid="0" snapToObjects="1">
      <p:cViewPr varScale="1">
        <p:scale>
          <a:sx n="124" d="100"/>
          <a:sy n="124" d="100"/>
        </p:scale>
        <p:origin x="-112"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4/22/13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4/22/13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4/22/13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4/22/13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4/22/13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4/22/13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81941"/>
            <a:ext cx="7772400" cy="1470025"/>
          </a:xfrm>
        </p:spPr>
        <p:txBody>
          <a:bodyPr/>
          <a:lstStyle/>
          <a:p>
            <a:r>
              <a:rPr lang="en-US" dirty="0" smtClean="0"/>
              <a:t>Photography Exit Survey</a:t>
            </a:r>
            <a:endParaRPr lang="en-US" dirty="0"/>
          </a:p>
        </p:txBody>
      </p:sp>
      <p:sp>
        <p:nvSpPr>
          <p:cNvPr id="4" name="Rectangle 3"/>
          <p:cNvSpPr/>
          <p:nvPr/>
        </p:nvSpPr>
        <p:spPr>
          <a:xfrm>
            <a:off x="1111206" y="2413338"/>
            <a:ext cx="6797118" cy="3139321"/>
          </a:xfrm>
          <a:prstGeom prst="rect">
            <a:avLst/>
          </a:prstGeom>
        </p:spPr>
        <p:txBody>
          <a:bodyPr wrap="square">
            <a:spAutoFit/>
          </a:bodyPr>
          <a:lstStyle/>
          <a:p>
            <a:r>
              <a:rPr lang="en-US" b="1" dirty="0" smtClean="0"/>
              <a:t>Write out your answers and bring to next class.</a:t>
            </a:r>
          </a:p>
          <a:p>
            <a:endParaRPr lang="en-US" b="1"/>
          </a:p>
          <a:p>
            <a:endParaRPr lang="en-US" b="1" dirty="0" smtClean="0"/>
          </a:p>
          <a:p>
            <a:endParaRPr lang="en-US" b="1" dirty="0"/>
          </a:p>
          <a:p>
            <a:r>
              <a:rPr lang="en-US" b="1" dirty="0" smtClean="0"/>
              <a:t>Photo </a:t>
            </a:r>
            <a:r>
              <a:rPr lang="en-US" b="1" dirty="0"/>
              <a:t>1-7</a:t>
            </a:r>
            <a:r>
              <a:rPr lang="en-US" dirty="0"/>
              <a:t> </a:t>
            </a:r>
            <a:r>
              <a:rPr lang="en-US" dirty="0" smtClean="0"/>
              <a:t/>
            </a:r>
            <a:br>
              <a:rPr lang="en-US" dirty="0" smtClean="0"/>
            </a:br>
            <a:r>
              <a:rPr lang="en-US" dirty="0" smtClean="0"/>
              <a:t>Discuss the </a:t>
            </a:r>
            <a:r>
              <a:rPr lang="en-US" dirty="0"/>
              <a:t>problems with shooting the image presented.  </a:t>
            </a:r>
            <a:r>
              <a:rPr lang="en-US" dirty="0" smtClean="0"/>
              <a:t/>
            </a:r>
            <a:br>
              <a:rPr lang="en-US" dirty="0" smtClean="0"/>
            </a:br>
            <a:r>
              <a:rPr lang="en-US" dirty="0" smtClean="0"/>
              <a:t>What </a:t>
            </a:r>
            <a:r>
              <a:rPr lang="en-US" dirty="0"/>
              <a:t>would you do to prepare to shoot these images</a:t>
            </a:r>
            <a:r>
              <a:rPr lang="en-US" dirty="0" smtClean="0"/>
              <a:t>?</a:t>
            </a:r>
          </a:p>
          <a:p>
            <a:r>
              <a:rPr lang="en-US" dirty="0"/>
              <a:t/>
            </a:r>
            <a:br>
              <a:rPr lang="en-US" dirty="0"/>
            </a:br>
            <a:r>
              <a:rPr lang="en-US" dirty="0"/>
              <a:t>How would you as a photographer go about shooting this image? </a:t>
            </a:r>
            <a:r>
              <a:rPr lang="en-US" dirty="0" smtClean="0"/>
              <a:t/>
            </a:r>
            <a:br>
              <a:rPr lang="en-US" dirty="0" smtClean="0"/>
            </a:br>
            <a:r>
              <a:rPr lang="en-US" dirty="0" smtClean="0"/>
              <a:t>What </a:t>
            </a:r>
            <a:r>
              <a:rPr lang="en-US" dirty="0"/>
              <a:t>might the exposure settings be (generalizations are ok, but more specific is better)</a:t>
            </a:r>
            <a:r>
              <a:rPr lang="en-US" dirty="0" smtClean="0"/>
              <a:t>.</a:t>
            </a:r>
            <a:endParaRPr lang="en-US" dirty="0"/>
          </a:p>
        </p:txBody>
      </p:sp>
    </p:spTree>
    <p:extLst>
      <p:ext uri="{BB962C8B-B14F-4D97-AF65-F5344CB8AC3E}">
        <p14:creationId xmlns:p14="http://schemas.microsoft.com/office/powerpoint/2010/main" val="1609201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0"/>
            <a:ext cx="8229600" cy="1290638"/>
          </a:xfrm>
        </p:spPr>
        <p:txBody>
          <a:bodyPr>
            <a:normAutofit fontScale="90000"/>
          </a:bodyPr>
          <a:lstStyle/>
          <a:p>
            <a:r>
              <a:rPr lang="en-US" dirty="0" smtClean="0"/>
              <a:t>Question #</a:t>
            </a:r>
            <a:r>
              <a:rPr lang="en-US" dirty="0" smtClean="0"/>
              <a:t>9</a:t>
            </a:r>
            <a:br>
              <a:rPr lang="en-US" dirty="0" smtClean="0"/>
            </a:br>
            <a:r>
              <a:rPr lang="en-US" sz="2700" dirty="0"/>
              <a:t>What type of lenses were used for each of these shots</a:t>
            </a:r>
            <a:r>
              <a:rPr lang="en-US" sz="2700" dirty="0" smtClean="0"/>
              <a:t>?</a:t>
            </a:r>
            <a:br>
              <a:rPr lang="en-US" sz="2700" dirty="0" smtClean="0"/>
            </a:br>
            <a:r>
              <a:rPr lang="en-US" sz="2700" dirty="0" smtClean="0"/>
              <a:t>And how do you know?  What traits tell you about the lenses? </a:t>
            </a:r>
            <a:br>
              <a:rPr lang="en-US" sz="2700" dirty="0" smtClean="0"/>
            </a:br>
            <a:r>
              <a:rPr lang="en-US" sz="2000" dirty="0" smtClean="0"/>
              <a:t>(</a:t>
            </a:r>
            <a:r>
              <a:rPr lang="en-US" sz="2000" dirty="0"/>
              <a:t>hint: neither uses normal focal length)</a:t>
            </a:r>
            <a:r>
              <a:rPr lang="en-US" sz="2700" dirty="0"/>
              <a:t>. </a:t>
            </a:r>
            <a:endParaRPr lang="en-US" sz="2700" dirty="0"/>
          </a:p>
        </p:txBody>
      </p:sp>
      <p:pic>
        <p:nvPicPr>
          <p:cNvPr id="4" name="Content Placeholder 3" descr="wide verses tele.jpg"/>
          <p:cNvPicPr>
            <a:picLocks noGrp="1" noChangeAspect="1"/>
          </p:cNvPicPr>
          <p:nvPr>
            <p:ph idx="1"/>
          </p:nvPr>
        </p:nvPicPr>
        <p:blipFill>
          <a:blip r:embed="rId2">
            <a:extLst>
              <a:ext uri="{28A0092B-C50C-407E-A947-70E740481C1C}">
                <a14:useLocalDpi xmlns:a14="http://schemas.microsoft.com/office/drawing/2010/main" val="0"/>
              </a:ext>
            </a:extLst>
          </a:blip>
          <a:srcRect t="6010" b="6010"/>
          <a:stretch>
            <a:fillRect/>
          </a:stretch>
        </p:blipFill>
        <p:spPr/>
      </p:pic>
    </p:spTree>
    <p:extLst>
      <p:ext uri="{BB962C8B-B14F-4D97-AF65-F5344CB8AC3E}">
        <p14:creationId xmlns:p14="http://schemas.microsoft.com/office/powerpoint/2010/main" val="9582792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 #</a:t>
            </a:r>
            <a:r>
              <a:rPr lang="en-US" dirty="0" smtClean="0"/>
              <a:t>10</a:t>
            </a:r>
            <a:br>
              <a:rPr lang="en-US" dirty="0" smtClean="0"/>
            </a:br>
            <a:r>
              <a:rPr lang="en-US" sz="3100" dirty="0"/>
              <a:t>What is this effect called and how is it made?</a:t>
            </a:r>
            <a:r>
              <a:rPr lang="en-US" sz="3100" dirty="0"/>
              <a:t> </a:t>
            </a:r>
            <a:endParaRPr lang="en-US" sz="3100" dirty="0"/>
          </a:p>
        </p:txBody>
      </p:sp>
      <p:pic>
        <p:nvPicPr>
          <p:cNvPr id="4" name="Content Placeholder 3" descr="bokeh.jpg"/>
          <p:cNvPicPr>
            <a:picLocks noGrp="1" noChangeAspect="1"/>
          </p:cNvPicPr>
          <p:nvPr>
            <p:ph idx="1"/>
          </p:nvPr>
        </p:nvPicPr>
        <p:blipFill>
          <a:blip r:embed="rId2">
            <a:extLst>
              <a:ext uri="{28A0092B-C50C-407E-A947-70E740481C1C}">
                <a14:useLocalDpi xmlns:a14="http://schemas.microsoft.com/office/drawing/2010/main" val="0"/>
              </a:ext>
            </a:extLst>
          </a:blip>
          <a:srcRect l="-10572" r="-10572"/>
          <a:stretch>
            <a:fillRect/>
          </a:stretch>
        </p:blipFill>
        <p:spPr/>
      </p:pic>
    </p:spTree>
    <p:extLst>
      <p:ext uri="{BB962C8B-B14F-4D97-AF65-F5344CB8AC3E}">
        <p14:creationId xmlns:p14="http://schemas.microsoft.com/office/powerpoint/2010/main" val="34990590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#11</a:t>
            </a:r>
            <a:endParaRPr lang="en-US" dirty="0"/>
          </a:p>
        </p:txBody>
      </p:sp>
      <p:pic>
        <p:nvPicPr>
          <p:cNvPr id="4" name="Content Placeholder 3" descr="one key light.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509" r="-1391"/>
          <a:stretch/>
        </p:blipFill>
        <p:spPr>
          <a:xfrm>
            <a:off x="245821" y="1600201"/>
            <a:ext cx="1912473" cy="2394006"/>
          </a:xfrm>
        </p:spPr>
      </p:pic>
      <p:pic>
        <p:nvPicPr>
          <p:cNvPr id="5" name="Content Placeholder 3" descr="3 light exposure.jpg"/>
          <p:cNvPicPr>
            <a:picLocks noGrp="1" noChangeAspect="1"/>
          </p:cNvPicPr>
          <p:nvPr/>
        </p:nvPicPr>
        <p:blipFill>
          <a:blip r:embed="rId3" cstate="print">
            <a:extLst>
              <a:ext uri="{28A0092B-C50C-407E-A947-70E740481C1C}">
                <a14:useLocalDpi xmlns:a14="http://schemas.microsoft.com/office/drawing/2010/main" val="0"/>
              </a:ext>
            </a:extLst>
          </a:blip>
          <a:srcRect l="-63626" r="-63626"/>
          <a:stretch>
            <a:fillRect/>
          </a:stretch>
        </p:blipFill>
        <p:spPr>
          <a:xfrm>
            <a:off x="-1232826" y="3994207"/>
            <a:ext cx="5142520" cy="2828188"/>
          </a:xfrm>
          <a:prstGeom prst="rect">
            <a:avLst/>
          </a:prstGeom>
        </p:spPr>
      </p:pic>
      <p:sp>
        <p:nvSpPr>
          <p:cNvPr id="3" name="Rectangle 2"/>
          <p:cNvSpPr/>
          <p:nvPr/>
        </p:nvSpPr>
        <p:spPr>
          <a:xfrm>
            <a:off x="3289766" y="1528157"/>
            <a:ext cx="5129576" cy="1754327"/>
          </a:xfrm>
          <a:prstGeom prst="rect">
            <a:avLst/>
          </a:prstGeom>
        </p:spPr>
        <p:txBody>
          <a:bodyPr wrap="square">
            <a:spAutoFit/>
          </a:bodyPr>
          <a:lstStyle/>
          <a:p>
            <a:r>
              <a:rPr lang="en-US" dirty="0" smtClean="0"/>
              <a:t>For each image, describe </a:t>
            </a:r>
            <a:r>
              <a:rPr lang="en-US" dirty="0"/>
              <a:t>the number of lights, their location, and any other information you can gather from the photo. </a:t>
            </a:r>
            <a:endParaRPr lang="en-US" dirty="0" smtClean="0"/>
          </a:p>
          <a:p>
            <a:endParaRPr lang="en-US" dirty="0" smtClean="0"/>
          </a:p>
          <a:p>
            <a:r>
              <a:rPr lang="en-US" dirty="0" smtClean="0"/>
              <a:t>Sketch or Diagram </a:t>
            </a:r>
            <a:r>
              <a:rPr lang="en-US" dirty="0"/>
              <a:t>the location of the subject, lights, and photographer in the diagram.</a:t>
            </a:r>
            <a:r>
              <a:rPr lang="en-US" dirty="0"/>
              <a:t> </a:t>
            </a:r>
          </a:p>
        </p:txBody>
      </p:sp>
    </p:spTree>
    <p:extLst>
      <p:ext uri="{BB962C8B-B14F-4D97-AF65-F5344CB8AC3E}">
        <p14:creationId xmlns:p14="http://schemas.microsoft.com/office/powerpoint/2010/main" val="38387132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#11</a:t>
            </a:r>
            <a:endParaRPr lang="en-US" dirty="0"/>
          </a:p>
        </p:txBody>
      </p:sp>
      <p:pic>
        <p:nvPicPr>
          <p:cNvPr id="4" name="Content Placeholder 3" descr="one key light.jpg"/>
          <p:cNvPicPr>
            <a:picLocks noGrp="1" noChangeAspect="1"/>
          </p:cNvPicPr>
          <p:nvPr>
            <p:ph idx="1"/>
          </p:nvPr>
        </p:nvPicPr>
        <p:blipFill>
          <a:blip r:embed="rId2">
            <a:extLst>
              <a:ext uri="{28A0092B-C50C-407E-A947-70E740481C1C}">
                <a14:useLocalDpi xmlns:a14="http://schemas.microsoft.com/office/drawing/2010/main" val="0"/>
              </a:ext>
            </a:extLst>
          </a:blip>
          <a:srcRect l="-63672" r="-63672"/>
          <a:stretch>
            <a:fillRect/>
          </a:stretch>
        </p:blipFill>
        <p:spPr/>
      </p:pic>
    </p:spTree>
    <p:extLst>
      <p:ext uri="{BB962C8B-B14F-4D97-AF65-F5344CB8AC3E}">
        <p14:creationId xmlns:p14="http://schemas.microsoft.com/office/powerpoint/2010/main" val="18713018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#12</a:t>
            </a:r>
            <a:endParaRPr lang="en-US" dirty="0"/>
          </a:p>
        </p:txBody>
      </p:sp>
      <p:pic>
        <p:nvPicPr>
          <p:cNvPr id="4" name="Content Placeholder 3" descr="3 light exposure.jpg"/>
          <p:cNvPicPr>
            <a:picLocks noGrp="1" noChangeAspect="1"/>
          </p:cNvPicPr>
          <p:nvPr>
            <p:ph idx="1"/>
          </p:nvPr>
        </p:nvPicPr>
        <p:blipFill>
          <a:blip r:embed="rId2" cstate="print">
            <a:extLst>
              <a:ext uri="{28A0092B-C50C-407E-A947-70E740481C1C}">
                <a14:useLocalDpi xmlns:a14="http://schemas.microsoft.com/office/drawing/2010/main" val="0"/>
              </a:ext>
            </a:extLst>
          </a:blip>
          <a:srcRect l="-63626" r="-63626"/>
          <a:stretch>
            <a:fillRect/>
          </a:stretch>
        </p:blipFill>
        <p:spPr/>
      </p:pic>
    </p:spTree>
    <p:extLst>
      <p:ext uri="{BB962C8B-B14F-4D97-AF65-F5344CB8AC3E}">
        <p14:creationId xmlns:p14="http://schemas.microsoft.com/office/powerpoint/2010/main" val="15915505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306233"/>
          </a:xfrm>
        </p:spPr>
        <p:txBody>
          <a:bodyPr>
            <a:noAutofit/>
          </a:bodyPr>
          <a:lstStyle/>
          <a:p>
            <a:r>
              <a:rPr lang="en-US" sz="2800" dirty="0" smtClean="0"/>
              <a:t>Question #</a:t>
            </a:r>
            <a:r>
              <a:rPr lang="en-US" sz="2800" dirty="0" smtClean="0"/>
              <a:t>13a</a:t>
            </a:r>
            <a:br>
              <a:rPr lang="en-US" sz="2800" dirty="0" smtClean="0"/>
            </a:br>
            <a:r>
              <a:rPr lang="en-US" sz="2000" dirty="0"/>
              <a:t>Use the chart shown to answer the following questions.</a:t>
            </a:r>
            <a:br>
              <a:rPr lang="en-US" sz="2000" dirty="0"/>
            </a:br>
            <a:r>
              <a:rPr lang="en-US" sz="2000" dirty="0"/>
              <a:t>	</a:t>
            </a:r>
            <a:br>
              <a:rPr lang="en-US" sz="2000" dirty="0"/>
            </a:br>
            <a:r>
              <a:rPr lang="en-US" sz="2000" dirty="0"/>
              <a:t>Your photograph is green overall. What white balance setting should you choose to correct this? </a:t>
            </a:r>
            <a:br>
              <a:rPr lang="en-US" sz="2000" dirty="0"/>
            </a:br>
            <a:r>
              <a:rPr lang="en-US" sz="2000" dirty="0"/>
              <a:t> </a:t>
            </a:r>
            <a:br>
              <a:rPr lang="en-US" sz="2000" dirty="0"/>
            </a:br>
            <a:r>
              <a:rPr lang="en-US" sz="2000" dirty="0"/>
              <a:t> </a:t>
            </a:r>
            <a:br>
              <a:rPr lang="en-US" sz="2000" dirty="0"/>
            </a:br>
            <a:endParaRPr lang="en-US" sz="2000" dirty="0"/>
          </a:p>
        </p:txBody>
      </p:sp>
      <p:pic>
        <p:nvPicPr>
          <p:cNvPr id="4" name="Content Placeholder 3" descr="white-balance-chart.png"/>
          <p:cNvPicPr>
            <a:picLocks noGrp="1" noChangeAspect="1"/>
          </p:cNvPicPr>
          <p:nvPr>
            <p:ph idx="1"/>
          </p:nvPr>
        </p:nvPicPr>
        <p:blipFill>
          <a:blip r:embed="rId2">
            <a:extLst>
              <a:ext uri="{28A0092B-C50C-407E-A947-70E740481C1C}">
                <a14:useLocalDpi xmlns:a14="http://schemas.microsoft.com/office/drawing/2010/main" val="0"/>
              </a:ext>
            </a:extLst>
          </a:blip>
          <a:srcRect t="-15995" b="-15995"/>
          <a:stretch>
            <a:fillRect/>
          </a:stretch>
        </p:blipFill>
        <p:spPr>
          <a:xfrm>
            <a:off x="457200" y="2465177"/>
            <a:ext cx="8229600" cy="4525963"/>
          </a:xfrm>
        </p:spPr>
      </p:pic>
    </p:spTree>
    <p:extLst>
      <p:ext uri="{BB962C8B-B14F-4D97-AF65-F5344CB8AC3E}">
        <p14:creationId xmlns:p14="http://schemas.microsoft.com/office/powerpoint/2010/main" val="21131367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582755"/>
          </a:xfrm>
        </p:spPr>
        <p:txBody>
          <a:bodyPr>
            <a:noAutofit/>
          </a:bodyPr>
          <a:lstStyle/>
          <a:p>
            <a:r>
              <a:rPr lang="en-US" sz="2800" dirty="0" smtClean="0"/>
              <a:t>Question #</a:t>
            </a:r>
            <a:r>
              <a:rPr lang="en-US" sz="2800" dirty="0" smtClean="0"/>
              <a:t>13b</a:t>
            </a:r>
            <a:br>
              <a:rPr lang="en-US" sz="2800" dirty="0" smtClean="0"/>
            </a:br>
            <a:r>
              <a:rPr lang="en-US" sz="2000" dirty="0"/>
              <a:t>Use the chart shown to answer the following questions.</a:t>
            </a:r>
            <a:br>
              <a:rPr lang="en-US" sz="2000" dirty="0"/>
            </a:br>
            <a:r>
              <a:rPr lang="en-US" sz="2000" dirty="0"/>
              <a:t>	</a:t>
            </a:r>
            <a:br>
              <a:rPr lang="en-US" sz="2000" dirty="0"/>
            </a:br>
            <a:r>
              <a:rPr lang="en-US" sz="2000" dirty="0"/>
              <a:t> </a:t>
            </a:r>
            <a:br>
              <a:rPr lang="en-US" sz="2000" dirty="0"/>
            </a:br>
            <a:r>
              <a:rPr lang="en-US" sz="2000" dirty="0"/>
              <a:t>Your photograph is yellow overall. What white balance setting should you choose to correct this?</a:t>
            </a:r>
            <a:br>
              <a:rPr lang="en-US" sz="2000" dirty="0"/>
            </a:br>
            <a:r>
              <a:rPr lang="en-US" sz="2000" dirty="0"/>
              <a:t> </a:t>
            </a:r>
            <a:br>
              <a:rPr lang="en-US" sz="2000" dirty="0"/>
            </a:br>
            <a:r>
              <a:rPr lang="en-US" sz="2000" dirty="0"/>
              <a:t> </a:t>
            </a:r>
            <a:br>
              <a:rPr lang="en-US" sz="2000" dirty="0"/>
            </a:br>
            <a:endParaRPr lang="en-US" sz="2000" dirty="0"/>
          </a:p>
        </p:txBody>
      </p:sp>
      <p:pic>
        <p:nvPicPr>
          <p:cNvPr id="4" name="Content Placeholder 3" descr="white-balance-chart.png"/>
          <p:cNvPicPr>
            <a:picLocks noGrp="1" noChangeAspect="1"/>
          </p:cNvPicPr>
          <p:nvPr>
            <p:ph idx="1"/>
          </p:nvPr>
        </p:nvPicPr>
        <p:blipFill>
          <a:blip r:embed="rId2">
            <a:extLst>
              <a:ext uri="{28A0092B-C50C-407E-A947-70E740481C1C}">
                <a14:useLocalDpi xmlns:a14="http://schemas.microsoft.com/office/drawing/2010/main" val="0"/>
              </a:ext>
            </a:extLst>
          </a:blip>
          <a:srcRect t="-15995" b="-15995"/>
          <a:stretch>
            <a:fillRect/>
          </a:stretch>
        </p:blipFill>
        <p:spPr>
          <a:xfrm>
            <a:off x="457200" y="2465177"/>
            <a:ext cx="8229600" cy="4525963"/>
          </a:xfrm>
        </p:spPr>
      </p:pic>
    </p:spTree>
    <p:extLst>
      <p:ext uri="{BB962C8B-B14F-4D97-AF65-F5344CB8AC3E}">
        <p14:creationId xmlns:p14="http://schemas.microsoft.com/office/powerpoint/2010/main" val="13690163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582755"/>
          </a:xfrm>
        </p:spPr>
        <p:txBody>
          <a:bodyPr>
            <a:noAutofit/>
          </a:bodyPr>
          <a:lstStyle/>
          <a:p>
            <a:r>
              <a:rPr lang="en-US" sz="2800" dirty="0" smtClean="0"/>
              <a:t>Question #</a:t>
            </a:r>
            <a:r>
              <a:rPr lang="en-US" sz="2800" dirty="0" smtClean="0"/>
              <a:t>13c</a:t>
            </a:r>
            <a:br>
              <a:rPr lang="en-US" sz="2800" dirty="0" smtClean="0"/>
            </a:br>
            <a:r>
              <a:rPr lang="en-US" sz="2000" dirty="0"/>
              <a:t>Use the chart shown to answer the following questions.</a:t>
            </a:r>
            <a:br>
              <a:rPr lang="en-US" sz="2000" dirty="0"/>
            </a:br>
            <a:r>
              <a:rPr lang="en-US" sz="2000" dirty="0"/>
              <a:t>	</a:t>
            </a:r>
            <a:br>
              <a:rPr lang="en-US" sz="2000" dirty="0"/>
            </a:br>
            <a:r>
              <a:rPr lang="en-US" sz="2000" dirty="0"/>
              <a:t> </a:t>
            </a:r>
            <a:br>
              <a:rPr lang="en-US" sz="2000" dirty="0"/>
            </a:br>
            <a:r>
              <a:rPr lang="en-US" sz="2000" dirty="0" smtClean="0"/>
              <a:t>Your </a:t>
            </a:r>
            <a:r>
              <a:rPr lang="en-US" sz="2000" dirty="0"/>
              <a:t>photograph is blue overall. What white balance setting should you choose to correct this?</a:t>
            </a:r>
            <a:br>
              <a:rPr lang="en-US" sz="2000" dirty="0"/>
            </a:br>
            <a:endParaRPr lang="en-US" sz="2000" dirty="0"/>
          </a:p>
        </p:txBody>
      </p:sp>
      <p:pic>
        <p:nvPicPr>
          <p:cNvPr id="4" name="Content Placeholder 3" descr="white-balance-chart.png"/>
          <p:cNvPicPr>
            <a:picLocks noGrp="1" noChangeAspect="1"/>
          </p:cNvPicPr>
          <p:nvPr>
            <p:ph idx="1"/>
          </p:nvPr>
        </p:nvPicPr>
        <p:blipFill>
          <a:blip r:embed="rId2">
            <a:extLst>
              <a:ext uri="{28A0092B-C50C-407E-A947-70E740481C1C}">
                <a14:useLocalDpi xmlns:a14="http://schemas.microsoft.com/office/drawing/2010/main" val="0"/>
              </a:ext>
            </a:extLst>
          </a:blip>
          <a:srcRect t="-15995" b="-15995"/>
          <a:stretch>
            <a:fillRect/>
          </a:stretch>
        </p:blipFill>
        <p:spPr>
          <a:xfrm>
            <a:off x="457200" y="2465177"/>
            <a:ext cx="8229600" cy="4525963"/>
          </a:xfrm>
        </p:spPr>
      </p:pic>
    </p:spTree>
    <p:extLst>
      <p:ext uri="{BB962C8B-B14F-4D97-AF65-F5344CB8AC3E}">
        <p14:creationId xmlns:p14="http://schemas.microsoft.com/office/powerpoint/2010/main" val="42775743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78504"/>
          </a:xfrm>
        </p:spPr>
        <p:txBody>
          <a:bodyPr>
            <a:noAutofit/>
          </a:bodyPr>
          <a:lstStyle/>
          <a:p>
            <a:pPr lvl="0" algn="l"/>
            <a:r>
              <a:rPr lang="en-US" sz="2000" dirty="0" smtClean="0"/>
              <a:t>			     </a:t>
            </a:r>
            <a:r>
              <a:rPr lang="en-US" sz="2800" dirty="0" smtClean="0"/>
              <a:t>Question </a:t>
            </a:r>
            <a:r>
              <a:rPr lang="en-US" sz="2800" dirty="0" smtClean="0"/>
              <a:t>#</a:t>
            </a:r>
            <a:r>
              <a:rPr lang="en-US" sz="2800" dirty="0" smtClean="0"/>
              <a:t>14</a:t>
            </a:r>
            <a:br>
              <a:rPr lang="en-US" sz="2800" dirty="0" smtClean="0"/>
            </a:br>
            <a:r>
              <a:rPr lang="en-US" sz="2800" dirty="0" smtClean="0"/>
              <a:t/>
            </a:r>
            <a:br>
              <a:rPr lang="en-US" sz="2800" dirty="0" smtClean="0"/>
            </a:br>
            <a:r>
              <a:rPr lang="en-US" sz="2000" dirty="0" smtClean="0">
                <a:latin typeface="+mn-lt"/>
              </a:rPr>
              <a:t>A) </a:t>
            </a:r>
            <a:r>
              <a:rPr lang="en-US" sz="2000" dirty="0" smtClean="0">
                <a:latin typeface="+mn-lt"/>
              </a:rPr>
              <a:t>What </a:t>
            </a:r>
            <a:r>
              <a:rPr lang="en-US" sz="2000" dirty="0">
                <a:latin typeface="+mn-lt"/>
              </a:rPr>
              <a:t>is the color </a:t>
            </a:r>
            <a:r>
              <a:rPr lang="en-US" sz="2000" dirty="0" smtClean="0">
                <a:latin typeface="+mn-lt"/>
              </a:rPr>
              <a:t>model for </a:t>
            </a:r>
            <a:r>
              <a:rPr lang="en-US" sz="2000" dirty="0">
                <a:latin typeface="+mn-lt"/>
              </a:rPr>
              <a:t>each of the diagrams on the left and right?</a:t>
            </a:r>
            <a:br>
              <a:rPr lang="en-US" sz="2000" dirty="0">
                <a:latin typeface="+mn-lt"/>
              </a:rPr>
            </a:br>
            <a:r>
              <a:rPr lang="en-US" sz="2000" dirty="0" smtClean="0">
                <a:latin typeface="+mn-lt"/>
              </a:rPr>
              <a:t>B) One </a:t>
            </a:r>
            <a:r>
              <a:rPr lang="en-US" sz="2000" dirty="0">
                <a:latin typeface="+mn-lt"/>
              </a:rPr>
              <a:t>is additive and one is subtractive. Which is which? </a:t>
            </a:r>
            <a:br>
              <a:rPr lang="en-US" sz="2000" dirty="0">
                <a:latin typeface="+mn-lt"/>
              </a:rPr>
            </a:br>
            <a:r>
              <a:rPr lang="en-US" sz="2000" dirty="0" smtClean="0">
                <a:latin typeface="+mn-lt"/>
              </a:rPr>
              <a:t>C) One </a:t>
            </a:r>
            <a:r>
              <a:rPr lang="en-US" sz="2000" dirty="0">
                <a:latin typeface="+mn-lt"/>
              </a:rPr>
              <a:t>is used for digital media and one is used for print. Which is which? </a:t>
            </a:r>
            <a:br>
              <a:rPr lang="en-US" sz="2000" dirty="0">
                <a:latin typeface="+mn-lt"/>
              </a:rPr>
            </a:br>
            <a:endParaRPr lang="en-US" sz="2000" dirty="0">
              <a:latin typeface="+mn-lt"/>
            </a:endParaRPr>
          </a:p>
        </p:txBody>
      </p:sp>
      <p:pic>
        <p:nvPicPr>
          <p:cNvPr id="4" name="Content Placeholder 3" descr="rgb-vs-cmy.pn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457200" y="2332037"/>
            <a:ext cx="8229600" cy="4525963"/>
          </a:xfrm>
        </p:spPr>
      </p:pic>
    </p:spTree>
    <p:extLst>
      <p:ext uri="{BB962C8B-B14F-4D97-AF65-F5344CB8AC3E}">
        <p14:creationId xmlns:p14="http://schemas.microsoft.com/office/powerpoint/2010/main" val="28137633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pic>
        <p:nvPicPr>
          <p:cNvPr id="4" name="Content Placeholder 3" descr="fast shutter speed.jpg"/>
          <p:cNvPicPr>
            <a:picLocks noGrp="1" noChangeAspect="1"/>
          </p:cNvPicPr>
          <p:nvPr>
            <p:ph idx="1"/>
          </p:nvPr>
        </p:nvPicPr>
        <p:blipFill>
          <a:blip r:embed="rId2">
            <a:extLst>
              <a:ext uri="{28A0092B-C50C-407E-A947-70E740481C1C}">
                <a14:useLocalDpi xmlns:a14="http://schemas.microsoft.com/office/drawing/2010/main" val="0"/>
              </a:ext>
            </a:extLst>
          </a:blip>
          <a:srcRect t="8490" b="8490"/>
          <a:stretch>
            <a:fillRect/>
          </a:stretch>
        </p:blipFill>
        <p:spPr/>
      </p:pic>
    </p:spTree>
    <p:extLst>
      <p:ext uri="{BB962C8B-B14F-4D97-AF65-F5344CB8AC3E}">
        <p14:creationId xmlns:p14="http://schemas.microsoft.com/office/powerpoint/2010/main" val="4125900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pic>
        <p:nvPicPr>
          <p:cNvPr id="4" name="Content Placeholder 3" descr="High ISO.jpg"/>
          <p:cNvPicPr>
            <a:picLocks noGrp="1" noChangeAspect="1"/>
          </p:cNvPicPr>
          <p:nvPr>
            <p:ph idx="1"/>
          </p:nvPr>
        </p:nvPicPr>
        <p:blipFill>
          <a:blip r:embed="rId2" cstate="print">
            <a:extLst>
              <a:ext uri="{28A0092B-C50C-407E-A947-70E740481C1C}">
                <a14:useLocalDpi xmlns:a14="http://schemas.microsoft.com/office/drawing/2010/main" val="0"/>
              </a:ext>
            </a:extLst>
          </a:blip>
          <a:srcRect l="-20161" r="-20161"/>
          <a:stretch>
            <a:fillRect/>
          </a:stretch>
        </p:blipFill>
        <p:spPr>
          <a:xfrm>
            <a:off x="0" y="1425435"/>
            <a:ext cx="9144000" cy="5028848"/>
          </a:xfrm>
        </p:spPr>
      </p:pic>
    </p:spTree>
    <p:extLst>
      <p:ext uri="{BB962C8B-B14F-4D97-AF65-F5344CB8AC3E}">
        <p14:creationId xmlns:p14="http://schemas.microsoft.com/office/powerpoint/2010/main" val="29249777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pic>
        <p:nvPicPr>
          <p:cNvPr id="4" name="Content Placeholder 3" descr="long exposure.jpg"/>
          <p:cNvPicPr>
            <a:picLocks noGrp="1" noChangeAspect="1"/>
          </p:cNvPicPr>
          <p:nvPr>
            <p:ph idx="1"/>
          </p:nvPr>
        </p:nvPicPr>
        <p:blipFill>
          <a:blip r:embed="rId2">
            <a:extLst>
              <a:ext uri="{28A0092B-C50C-407E-A947-70E740481C1C}">
                <a14:useLocalDpi xmlns:a14="http://schemas.microsoft.com/office/drawing/2010/main" val="0"/>
              </a:ext>
            </a:extLst>
          </a:blip>
          <a:srcRect t="8753" b="8753"/>
          <a:stretch>
            <a:fillRect/>
          </a:stretch>
        </p:blipFill>
        <p:spPr/>
      </p:pic>
    </p:spTree>
    <p:extLst>
      <p:ext uri="{BB962C8B-B14F-4D97-AF65-F5344CB8AC3E}">
        <p14:creationId xmlns:p14="http://schemas.microsoft.com/office/powerpoint/2010/main" val="24354466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pic>
        <p:nvPicPr>
          <p:cNvPr id="4" name="Content Placeholder 3" descr="depth of field.jpg"/>
          <p:cNvPicPr>
            <a:picLocks noGrp="1" noChangeAspect="1"/>
          </p:cNvPicPr>
          <p:nvPr>
            <p:ph idx="1"/>
          </p:nvPr>
        </p:nvPicPr>
        <p:blipFill>
          <a:blip r:embed="rId2">
            <a:extLst>
              <a:ext uri="{28A0092B-C50C-407E-A947-70E740481C1C}">
                <a14:useLocalDpi xmlns:a14="http://schemas.microsoft.com/office/drawing/2010/main" val="0"/>
              </a:ext>
            </a:extLst>
          </a:blip>
          <a:srcRect t="13213" b="13213"/>
          <a:stretch>
            <a:fillRect/>
          </a:stretch>
        </p:blipFill>
        <p:spPr/>
      </p:pic>
    </p:spTree>
    <p:extLst>
      <p:ext uri="{BB962C8B-B14F-4D97-AF65-F5344CB8AC3E}">
        <p14:creationId xmlns:p14="http://schemas.microsoft.com/office/powerpoint/2010/main" val="39852122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pic>
        <p:nvPicPr>
          <p:cNvPr id="4" name="Content Placeholder 3" descr="dragging shutter.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167" b="13339"/>
          <a:stretch/>
        </p:blipFill>
        <p:spPr/>
      </p:pic>
    </p:spTree>
    <p:extLst>
      <p:ext uri="{BB962C8B-B14F-4D97-AF65-F5344CB8AC3E}">
        <p14:creationId xmlns:p14="http://schemas.microsoft.com/office/powerpoint/2010/main" val="29829402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a:t>
            </a:r>
            <a:endParaRPr lang="en-US" dirty="0"/>
          </a:p>
        </p:txBody>
      </p:sp>
      <p:pic>
        <p:nvPicPr>
          <p:cNvPr id="4" name="Content Placeholder 3" descr="long exposure_ship.jpg"/>
          <p:cNvPicPr>
            <a:picLocks noGrp="1" noChangeAspect="1"/>
          </p:cNvPicPr>
          <p:nvPr>
            <p:ph idx="1"/>
          </p:nvPr>
        </p:nvPicPr>
        <p:blipFill>
          <a:blip r:embed="rId2">
            <a:extLst>
              <a:ext uri="{28A0092B-C50C-407E-A947-70E740481C1C}">
                <a14:useLocalDpi xmlns:a14="http://schemas.microsoft.com/office/drawing/2010/main" val="0"/>
              </a:ext>
            </a:extLst>
          </a:blip>
          <a:srcRect l="-10686" r="-10686"/>
          <a:stretch>
            <a:fillRect/>
          </a:stretch>
        </p:blipFill>
        <p:spPr/>
      </p:pic>
    </p:spTree>
    <p:extLst>
      <p:ext uri="{BB962C8B-B14F-4D97-AF65-F5344CB8AC3E}">
        <p14:creationId xmlns:p14="http://schemas.microsoft.com/office/powerpoint/2010/main" val="152455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#7</a:t>
            </a:r>
            <a:endParaRPr lang="en-US" dirty="0"/>
          </a:p>
        </p:txBody>
      </p:sp>
      <p:pic>
        <p:nvPicPr>
          <p:cNvPr id="4" name="Content Placeholder 3" descr="shallow dop.jpg"/>
          <p:cNvPicPr>
            <a:picLocks noGrp="1" noChangeAspect="1"/>
          </p:cNvPicPr>
          <p:nvPr>
            <p:ph idx="1"/>
          </p:nvPr>
        </p:nvPicPr>
        <p:blipFill>
          <a:blip r:embed="rId2" cstate="print">
            <a:extLst>
              <a:ext uri="{28A0092B-C50C-407E-A947-70E740481C1C}">
                <a14:useLocalDpi xmlns:a14="http://schemas.microsoft.com/office/drawing/2010/main" val="0"/>
              </a:ext>
            </a:extLst>
          </a:blip>
          <a:srcRect l="-16325" r="-16325"/>
          <a:stretch>
            <a:fillRect/>
          </a:stretch>
        </p:blipFill>
        <p:spPr/>
      </p:pic>
    </p:spTree>
    <p:extLst>
      <p:ext uri="{BB962C8B-B14F-4D97-AF65-F5344CB8AC3E}">
        <p14:creationId xmlns:p14="http://schemas.microsoft.com/office/powerpoint/2010/main" val="37778657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 #</a:t>
            </a:r>
            <a:r>
              <a:rPr lang="en-US" dirty="0" smtClean="0"/>
              <a:t>8</a:t>
            </a:r>
            <a:br>
              <a:rPr lang="en-US" dirty="0" smtClean="0"/>
            </a:br>
            <a:r>
              <a:rPr lang="en-US" sz="3100" dirty="0" smtClean="0"/>
              <a:t>What </a:t>
            </a:r>
            <a:r>
              <a:rPr lang="en-US" sz="3100" dirty="0"/>
              <a:t>type of lens was used for this </a:t>
            </a:r>
            <a:r>
              <a:rPr lang="en-US" sz="3100" dirty="0" smtClean="0"/>
              <a:t>shot?</a:t>
            </a:r>
            <a:br>
              <a:rPr lang="en-US" sz="3100" dirty="0" smtClean="0"/>
            </a:br>
            <a:r>
              <a:rPr lang="en-US" sz="3100" dirty="0" smtClean="0"/>
              <a:t>What problems would you need to be ready for? </a:t>
            </a:r>
            <a:endParaRPr lang="en-US" dirty="0"/>
          </a:p>
        </p:txBody>
      </p:sp>
      <p:pic>
        <p:nvPicPr>
          <p:cNvPr id="4" name="Content Placeholder 3" descr="macro.jpg"/>
          <p:cNvPicPr>
            <a:picLocks noGrp="1" noChangeAspect="1"/>
          </p:cNvPicPr>
          <p:nvPr>
            <p:ph idx="1"/>
          </p:nvPr>
        </p:nvPicPr>
        <p:blipFill>
          <a:blip r:embed="rId2">
            <a:extLst>
              <a:ext uri="{28A0092B-C50C-407E-A947-70E740481C1C}">
                <a14:useLocalDpi xmlns:a14="http://schemas.microsoft.com/office/drawing/2010/main" val="0"/>
              </a:ext>
            </a:extLst>
          </a:blip>
          <a:srcRect l="-10779" r="-10779"/>
          <a:stretch>
            <a:fillRect/>
          </a:stretch>
        </p:blipFill>
        <p:spPr/>
      </p:pic>
    </p:spTree>
    <p:extLst>
      <p:ext uri="{BB962C8B-B14F-4D97-AF65-F5344CB8AC3E}">
        <p14:creationId xmlns:p14="http://schemas.microsoft.com/office/powerpoint/2010/main" val="40498506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1702</TotalTime>
  <Words>106</Words>
  <Application>Microsoft Macintosh PowerPoint</Application>
  <PresentationFormat>On-screen Show (4:3)</PresentationFormat>
  <Paragraphs>27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 Black </vt:lpstr>
      <vt:lpstr>Photography Exit Survey</vt:lpstr>
      <vt:lpstr>Question #1</vt:lpstr>
      <vt:lpstr>Question #2</vt:lpstr>
      <vt:lpstr>Question #3</vt:lpstr>
      <vt:lpstr>Question #4</vt:lpstr>
      <vt:lpstr>Question #5</vt:lpstr>
      <vt:lpstr>Question #6</vt:lpstr>
      <vt:lpstr>Question #7</vt:lpstr>
      <vt:lpstr>Question #8 What type of lens was used for this shot? What problems would you need to be ready for? </vt:lpstr>
      <vt:lpstr>Question #9 What type of lenses were used for each of these shots? And how do you know?  What traits tell you about the lenses?  (hint: neither uses normal focal length). </vt:lpstr>
      <vt:lpstr>Question #10 What is this effect called and how is it made? </vt:lpstr>
      <vt:lpstr>Question #11</vt:lpstr>
      <vt:lpstr>Question #11</vt:lpstr>
      <vt:lpstr>Question #12</vt:lpstr>
      <vt:lpstr>Question #13a Use the chart shown to answer the following questions.   Your photograph is green overall. What white balance setting should you choose to correct this?      </vt:lpstr>
      <vt:lpstr>Question #13b Use the chart shown to answer the following questions.     Your photograph is yellow overall. What white balance setting should you choose to correct this?     </vt:lpstr>
      <vt:lpstr>Question #13c Use the chart shown to answer the following questions.     Your photograph is blue overall. What white balance setting should you choose to correct this? </vt:lpstr>
      <vt:lpstr>        Question #14  A) What is the color model for each of the diagrams on the left and right? B) One is additive and one is subtractive. Which is which?  C) One is used for digital media and one is used for print. Which is which?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Photography Exit Survey</dc:title>
  <dc:creator>Kyle Bracken</dc:creator>
  <cp:lastModifiedBy>Greg Clayton</cp:lastModifiedBy>
  <cp:revision>6</cp:revision>
  <dcterms:created xsi:type="dcterms:W3CDTF">2013-04-21T04:29:46Z</dcterms:created>
  <dcterms:modified xsi:type="dcterms:W3CDTF">2013-04-23T20:56:06Z</dcterms:modified>
</cp:coreProperties>
</file>